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Assistant"/>
      <p:regular r:id="rId22"/>
      <p:bold r:id="rId23"/>
    </p:embeddedFont>
    <p:embeddedFont>
      <p:font typeface="Outfit"/>
      <p:regular r:id="rId24"/>
      <p:bold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Assistant-regular.fntdata"/><Relationship Id="rId21" Type="http://schemas.openxmlformats.org/officeDocument/2006/relationships/slide" Target="slides/slide16.xml"/><Relationship Id="rId24" Type="http://schemas.openxmlformats.org/officeDocument/2006/relationships/font" Target="fonts/Outfit-regular.fntdata"/><Relationship Id="rId23" Type="http://schemas.openxmlformats.org/officeDocument/2006/relationships/font" Target="fonts/Assistant-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Outfit-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86c4b35b2e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86c4b35b2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86c4b35b2e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86c4b35b2e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86c4b35b2e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86c4b35b2e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86d998b6d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86d998b6d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86d998b6d2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86d998b6d2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86d998b6d2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286d998b6d2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44199bd204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44199bd204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44199bd204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44199bd204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44199bd204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44199bd204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44199bd204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44199bd204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44199bd204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44199bd204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4ace9826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4ace9826a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4ace9826a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4ace9826a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4ace9826a8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24ace9826a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86c4b35b2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86c4b35b2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sourceforge.net/p/electricdss/new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Week 10/2</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Work - Matthew</a:t>
            </a:r>
            <a:endParaRPr/>
          </a:p>
        </p:txBody>
      </p:sp>
      <p:sp>
        <p:nvSpPr>
          <p:cNvPr id="129" name="Google Shape;12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en">
                <a:solidFill>
                  <a:schemeClr val="dk1"/>
                </a:solidFill>
              </a:rPr>
              <a:t>OpenDSS:</a:t>
            </a:r>
            <a:endParaRPr>
              <a:solidFill>
                <a:schemeClr val="dk1"/>
              </a:solidFill>
            </a:endParaRPr>
          </a:p>
          <a:p>
            <a:pPr indent="-317182" lvl="0" marL="457200" rtl="0" algn="l">
              <a:spcBef>
                <a:spcPts val="1200"/>
              </a:spcBef>
              <a:spcAft>
                <a:spcPts val="0"/>
              </a:spcAft>
              <a:buClr>
                <a:schemeClr val="dk1"/>
              </a:buClr>
              <a:buSzPct val="100000"/>
              <a:buChar char="●"/>
            </a:pPr>
            <a:r>
              <a:rPr lang="en">
                <a:solidFill>
                  <a:schemeClr val="dk1"/>
                </a:solidFill>
              </a:rPr>
              <a:t>OpenDSS focuses on the distribution grid model.</a:t>
            </a: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Provides a wide range of capabilities</a:t>
            </a:r>
            <a:endParaRPr>
              <a:solidFill>
                <a:schemeClr val="dk1"/>
              </a:solidFill>
            </a:endParaRPr>
          </a:p>
          <a:p>
            <a:pPr indent="-297497" lvl="1" marL="914400" rtl="0" algn="l">
              <a:spcBef>
                <a:spcPts val="0"/>
              </a:spcBef>
              <a:spcAft>
                <a:spcPts val="0"/>
              </a:spcAft>
              <a:buClr>
                <a:schemeClr val="dk1"/>
              </a:buClr>
              <a:buSzPct val="100000"/>
              <a:buChar char="○"/>
            </a:pPr>
            <a:r>
              <a:rPr lang="en">
                <a:solidFill>
                  <a:schemeClr val="dk1"/>
                </a:solidFill>
              </a:rPr>
              <a:t>Unbalanced, multi-phase power flow</a:t>
            </a:r>
            <a:endParaRPr>
              <a:solidFill>
                <a:schemeClr val="dk1"/>
              </a:solidFill>
            </a:endParaRPr>
          </a:p>
          <a:p>
            <a:pPr indent="-297497" lvl="1" marL="914400" rtl="0" algn="l">
              <a:spcBef>
                <a:spcPts val="0"/>
              </a:spcBef>
              <a:spcAft>
                <a:spcPts val="0"/>
              </a:spcAft>
              <a:buClr>
                <a:schemeClr val="dk1"/>
              </a:buClr>
              <a:buSzPct val="100000"/>
              <a:buChar char="○"/>
            </a:pPr>
            <a:r>
              <a:rPr lang="en">
                <a:solidFill>
                  <a:schemeClr val="dk1"/>
                </a:solidFill>
              </a:rPr>
              <a:t>Quasi-static time-series (QSTS)</a:t>
            </a:r>
            <a:endParaRPr>
              <a:solidFill>
                <a:schemeClr val="dk1"/>
              </a:solidFill>
            </a:endParaRPr>
          </a:p>
          <a:p>
            <a:pPr indent="-297497" lvl="1" marL="914400" rtl="0" algn="l">
              <a:spcBef>
                <a:spcPts val="0"/>
              </a:spcBef>
              <a:spcAft>
                <a:spcPts val="0"/>
              </a:spcAft>
              <a:buClr>
                <a:schemeClr val="dk1"/>
              </a:buClr>
              <a:buSzPct val="100000"/>
              <a:buChar char="○"/>
            </a:pPr>
            <a:r>
              <a:rPr lang="en">
                <a:solidFill>
                  <a:schemeClr val="dk1"/>
                </a:solidFill>
              </a:rPr>
              <a:t>Fault analysis</a:t>
            </a:r>
            <a:endParaRPr>
              <a:solidFill>
                <a:schemeClr val="dk1"/>
              </a:solidFill>
            </a:endParaRPr>
          </a:p>
          <a:p>
            <a:pPr indent="-297497" lvl="1" marL="914400" rtl="0" algn="l">
              <a:spcBef>
                <a:spcPts val="0"/>
              </a:spcBef>
              <a:spcAft>
                <a:spcPts val="0"/>
              </a:spcAft>
              <a:buClr>
                <a:schemeClr val="dk1"/>
              </a:buClr>
              <a:buSzPct val="100000"/>
              <a:buChar char="○"/>
            </a:pPr>
            <a:r>
              <a:rPr lang="en">
                <a:solidFill>
                  <a:schemeClr val="dk1"/>
                </a:solidFill>
              </a:rPr>
              <a:t>Harmonic analysis</a:t>
            </a:r>
            <a:endParaRPr>
              <a:solidFill>
                <a:schemeClr val="dk1"/>
              </a:solidFill>
            </a:endParaRPr>
          </a:p>
          <a:p>
            <a:pPr indent="-297497" lvl="1" marL="914400" rtl="0" algn="l">
              <a:spcBef>
                <a:spcPts val="0"/>
              </a:spcBef>
              <a:spcAft>
                <a:spcPts val="0"/>
              </a:spcAft>
              <a:buClr>
                <a:schemeClr val="dk1"/>
              </a:buClr>
              <a:buSzPct val="100000"/>
              <a:buChar char="○"/>
            </a:pPr>
            <a:r>
              <a:rPr lang="en">
                <a:solidFill>
                  <a:schemeClr val="dk1"/>
                </a:solidFill>
              </a:rPr>
              <a:t>Flicker analysis</a:t>
            </a:r>
            <a:endParaRPr>
              <a:solidFill>
                <a:schemeClr val="dk1"/>
              </a:solidFill>
            </a:endParaRPr>
          </a:p>
          <a:p>
            <a:pPr indent="-297497" lvl="1" marL="914400" rtl="0" algn="l">
              <a:spcBef>
                <a:spcPts val="0"/>
              </a:spcBef>
              <a:spcAft>
                <a:spcPts val="0"/>
              </a:spcAft>
              <a:buClr>
                <a:schemeClr val="dk1"/>
              </a:buClr>
              <a:buSzPct val="100000"/>
              <a:buChar char="○"/>
            </a:pPr>
            <a:r>
              <a:rPr lang="en">
                <a:solidFill>
                  <a:schemeClr val="dk1"/>
                </a:solidFill>
              </a:rPr>
              <a:t>Dynamic (electro-mechanical) analysis</a:t>
            </a:r>
            <a:endParaRPr>
              <a:solidFill>
                <a:schemeClr val="dk1"/>
              </a:solidFill>
            </a:endParaRPr>
          </a:p>
          <a:p>
            <a:pPr indent="-297497" lvl="1" marL="914400" rtl="0" algn="l">
              <a:spcBef>
                <a:spcPts val="0"/>
              </a:spcBef>
              <a:spcAft>
                <a:spcPts val="0"/>
              </a:spcAft>
              <a:buClr>
                <a:schemeClr val="dk1"/>
              </a:buClr>
              <a:buSzPct val="100000"/>
              <a:buChar char="○"/>
            </a:pPr>
            <a:r>
              <a:rPr lang="en">
                <a:solidFill>
                  <a:schemeClr val="dk1"/>
                </a:solidFill>
              </a:rPr>
              <a:t>Linear and non-linear analysis</a:t>
            </a:r>
            <a:endParaRPr>
              <a:solidFill>
                <a:schemeClr val="dk1"/>
              </a:solidFill>
            </a:endParaRPr>
          </a:p>
          <a:p>
            <a:pPr indent="-297497" lvl="1" marL="914400" rtl="0" algn="l">
              <a:spcBef>
                <a:spcPts val="0"/>
              </a:spcBef>
              <a:spcAft>
                <a:spcPts val="0"/>
              </a:spcAft>
              <a:buClr>
                <a:schemeClr val="dk1"/>
              </a:buClr>
              <a:buSzPct val="100000"/>
              <a:buChar char="○"/>
            </a:pPr>
            <a:r>
              <a:rPr lang="en">
                <a:solidFill>
                  <a:schemeClr val="dk1"/>
                </a:solidFill>
              </a:rPr>
              <a:t>Stray voltage/current analysis</a:t>
            </a:r>
            <a:br>
              <a:rPr lang="en">
                <a:solidFill>
                  <a:schemeClr val="dk1"/>
                </a:solidFill>
              </a:rPr>
            </a:br>
            <a:endParaRPr>
              <a:solidFill>
                <a:schemeClr val="dk1"/>
              </a:solidFill>
            </a:endParaRPr>
          </a:p>
          <a:p>
            <a:pPr indent="-317182" lvl="0" marL="457200" rtl="0" algn="l">
              <a:spcBef>
                <a:spcPts val="0"/>
              </a:spcBef>
              <a:spcAft>
                <a:spcPts val="0"/>
              </a:spcAft>
              <a:buClr>
                <a:schemeClr val="dk1"/>
              </a:buClr>
              <a:buSzPct val="100000"/>
              <a:buChar char="●"/>
            </a:pPr>
            <a:r>
              <a:rPr lang="en">
                <a:solidFill>
                  <a:schemeClr val="dk1"/>
                </a:solidFill>
              </a:rPr>
              <a:t>First platform to include detailed energy storage and advanced inverter data and is instrumental in developing new distribution system analytics, such as the hosting capacity methods applied in EPRI’s distribution resource integration and value estimation (DRIVE) tool.</a:t>
            </a:r>
            <a:endParaRPr>
              <a:solidFill>
                <a:schemeClr val="dk1"/>
              </a:solidFill>
            </a:endParaRPr>
          </a:p>
          <a:p>
            <a:pPr indent="-297497" lvl="1" marL="914400" rtl="0" algn="l">
              <a:spcBef>
                <a:spcPts val="0"/>
              </a:spcBef>
              <a:spcAft>
                <a:spcPts val="0"/>
              </a:spcAft>
              <a:buClr>
                <a:schemeClr val="dk1"/>
              </a:buClr>
              <a:buSzPct val="100000"/>
              <a:buChar char="○"/>
            </a:pPr>
            <a:r>
              <a:rPr lang="en">
                <a:solidFill>
                  <a:schemeClr val="dk1"/>
                </a:solidFill>
              </a:rPr>
              <a:t>This will allow us to model battery banks/renewable energy generation.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Work - Matthew</a:t>
            </a:r>
            <a:endParaRPr/>
          </a:p>
        </p:txBody>
      </p:sp>
      <p:sp>
        <p:nvSpPr>
          <p:cNvPr id="135" name="Google Shape;135;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SourceForge</a:t>
            </a:r>
            <a:endParaRPr>
              <a:solidFill>
                <a:schemeClr val="dk1"/>
              </a:solidFill>
            </a:endParaRPr>
          </a:p>
          <a:p>
            <a:pPr indent="-317500" lvl="1" marL="914400" rtl="0" algn="l">
              <a:spcBef>
                <a:spcPts val="0"/>
              </a:spcBef>
              <a:spcAft>
                <a:spcPts val="0"/>
              </a:spcAft>
              <a:buClr>
                <a:schemeClr val="dk1"/>
              </a:buClr>
              <a:buSzPts val="1400"/>
              <a:buChar char="○"/>
            </a:pPr>
            <a:r>
              <a:rPr lang="en" u="sng">
                <a:solidFill>
                  <a:schemeClr val="hlink"/>
                </a:solidFill>
                <a:hlinkClick r:id="rId3"/>
              </a:rPr>
              <a:t>https://sourceforge.net/p/electricdss/news/</a:t>
            </a:r>
            <a:r>
              <a:rPr lang="en">
                <a:solidFill>
                  <a:schemeClr val="dk1"/>
                </a:solidFill>
              </a:rPr>
              <a:t> </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Source Forge provides a wiki and discussion forum where users can post questions and look for assistance from other users.</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Also </a:t>
            </a:r>
            <a:r>
              <a:rPr lang="en">
                <a:solidFill>
                  <a:schemeClr val="dk1"/>
                </a:solidFill>
              </a:rPr>
              <a:t>provides a detailed description of how to download open DSS properly and set up the program.</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This website looks like it will be useful if we run into technical issues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Cheat sheet/User Manual</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After reading through each, I found information about different files (.exe, .DLL), power flow solution types (Iterative power flow and direct solution), and interactive algorithms ("Normal" current injection mode (default) and "Newton" mode).</a:t>
            </a:r>
            <a:endParaRPr>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Work - Matthew</a:t>
            </a:r>
            <a:endParaRPr/>
          </a:p>
        </p:txBody>
      </p:sp>
      <p:sp>
        <p:nvSpPr>
          <p:cNvPr id="141" name="Google Shape;141;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Plotting with OpenDSS</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Page 41 of the user manual explains how to plot different analysis information from OpenDSS.</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Plots can be based on line thickness to indicate the value (thick = high value, thin = low value).</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Several plots can be made such as harmonic resonance and voltage profile.</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Circuit Models</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Bus and terminal models can be made (no special bus types, slack or load).</a:t>
            </a:r>
            <a:endParaRPr>
              <a:solidFill>
                <a:schemeClr val="dk1"/>
              </a:solidFill>
            </a:endParaRPr>
          </a:p>
          <a:p>
            <a:pPr indent="-317500" lvl="1" marL="914400" rtl="0" algn="l">
              <a:spcBef>
                <a:spcPts val="0"/>
              </a:spcBef>
              <a:spcAft>
                <a:spcPts val="0"/>
              </a:spcAft>
              <a:buClr>
                <a:schemeClr val="dk1"/>
              </a:buClr>
              <a:buSzPts val="1400"/>
              <a:buChar char="○"/>
            </a:pPr>
            <a:r>
              <a:rPr lang="en">
                <a:solidFill>
                  <a:schemeClr val="dk1"/>
                </a:solidFill>
              </a:rPr>
              <a:t>Each electrical element in the power system has one or more terminals. Each terminal has one or more conductors. The conductors are numbered [1, 2, 3,…]. Each conductor conceptually contains a disconnect switch that can be controlled by a control element.</a:t>
            </a:r>
            <a:endParaRPr>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Work - Justin</a:t>
            </a:r>
            <a:endParaRPr/>
          </a:p>
        </p:txBody>
      </p:sp>
      <p:sp>
        <p:nvSpPr>
          <p:cNvPr id="147" name="Google Shape;147;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 worked on OpenDSS and some of the abilities that it has. </a:t>
            </a:r>
            <a:endParaRPr/>
          </a:p>
          <a:p>
            <a:pPr indent="0" lvl="0" marL="0" rtl="0" algn="l">
              <a:spcBef>
                <a:spcPts val="1200"/>
              </a:spcBef>
              <a:spcAft>
                <a:spcPts val="0"/>
              </a:spcAft>
              <a:buNone/>
            </a:pPr>
            <a:r>
              <a:rPr lang="en"/>
              <a:t>I learned that:</a:t>
            </a:r>
            <a:endParaRPr/>
          </a:p>
          <a:p>
            <a:pPr indent="-342900" lvl="0" marL="457200" rtl="0" algn="l">
              <a:spcBef>
                <a:spcPts val="1200"/>
              </a:spcBef>
              <a:spcAft>
                <a:spcPts val="0"/>
              </a:spcAft>
              <a:buSzPts val="1800"/>
              <a:buChar char="●"/>
            </a:pPr>
            <a:r>
              <a:rPr lang="en"/>
              <a:t>It must be installed on Windows (Ubuntu is not really an option)</a:t>
            </a:r>
            <a:endParaRPr/>
          </a:p>
          <a:p>
            <a:pPr indent="-342900" lvl="0" marL="457200" rtl="0" algn="l">
              <a:spcBef>
                <a:spcPts val="0"/>
              </a:spcBef>
              <a:spcAft>
                <a:spcPts val="0"/>
              </a:spcAft>
              <a:buSzPts val="1800"/>
              <a:buChar char="●"/>
            </a:pPr>
            <a:r>
              <a:rPr lang="en"/>
              <a:t>It can have Excel documents generated.</a:t>
            </a:r>
            <a:endParaRPr/>
          </a:p>
          <a:p>
            <a:pPr indent="-342900" lvl="0" marL="457200" rtl="0" algn="l">
              <a:spcBef>
                <a:spcPts val="0"/>
              </a:spcBef>
              <a:spcAft>
                <a:spcPts val="0"/>
              </a:spcAft>
              <a:buSzPts val="1800"/>
              <a:buChar char="●"/>
            </a:pPr>
            <a:r>
              <a:rPr lang="en"/>
              <a:t>This data can be turned into a graph (NEED TO FIGURE OUT HOW)</a:t>
            </a:r>
            <a:endParaRPr/>
          </a:p>
          <a:p>
            <a:pPr indent="-342900" lvl="0" marL="457200" rtl="0" algn="l">
              <a:spcBef>
                <a:spcPts val="0"/>
              </a:spcBef>
              <a:spcAft>
                <a:spcPts val="0"/>
              </a:spcAft>
              <a:buSzPts val="1800"/>
              <a:buChar char="●"/>
            </a:pPr>
            <a:r>
              <a:rPr lang="en"/>
              <a:t>Scripts are simple to make and edit</a:t>
            </a:r>
            <a:endParaRPr/>
          </a:p>
          <a:p>
            <a:pPr indent="0" lvl="0" marL="45720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Work - Justin</a:t>
            </a:r>
            <a:endParaRPr/>
          </a:p>
        </p:txBody>
      </p:sp>
      <p:pic>
        <p:nvPicPr>
          <p:cNvPr id="153" name="Google Shape;153;p26"/>
          <p:cNvPicPr preferRelativeResize="0"/>
          <p:nvPr/>
        </p:nvPicPr>
        <p:blipFill>
          <a:blip r:embed="rId3">
            <a:alphaModFix/>
          </a:blip>
          <a:stretch>
            <a:fillRect/>
          </a:stretch>
        </p:blipFill>
        <p:spPr>
          <a:xfrm>
            <a:off x="861675" y="1111125"/>
            <a:ext cx="7420658" cy="38209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Work - Justin	</a:t>
            </a:r>
            <a:endParaRPr/>
          </a:p>
        </p:txBody>
      </p:sp>
      <p:sp>
        <p:nvSpPr>
          <p:cNvPr id="159" name="Google Shape;159;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Next steps </a:t>
            </a:r>
            <a:endParaRPr/>
          </a:p>
          <a:p>
            <a:pPr indent="-342900" lvl="0" marL="457200" rtl="0" algn="l">
              <a:spcBef>
                <a:spcPts val="1200"/>
              </a:spcBef>
              <a:spcAft>
                <a:spcPts val="0"/>
              </a:spcAft>
              <a:buSzPts val="1800"/>
              <a:buChar char="●"/>
            </a:pPr>
            <a:r>
              <a:rPr lang="en"/>
              <a:t>Learn how to integrate with other software (PandaPower and HELICS)</a:t>
            </a:r>
            <a:endParaRPr/>
          </a:p>
          <a:p>
            <a:pPr indent="-342900" lvl="0" marL="457200" rtl="0" algn="l">
              <a:spcBef>
                <a:spcPts val="0"/>
              </a:spcBef>
              <a:spcAft>
                <a:spcPts val="0"/>
              </a:spcAft>
              <a:buSzPts val="1800"/>
              <a:buChar char="●"/>
            </a:pPr>
            <a:r>
              <a:rPr lang="en"/>
              <a:t>Learn some more of the commands and how to integrate them into the scripts.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Next </a:t>
            </a:r>
            <a:r>
              <a:rPr lang="en"/>
              <a:t>Week's</a:t>
            </a:r>
            <a:r>
              <a:rPr lang="en"/>
              <a:t> Plan</a:t>
            </a:r>
            <a:endParaRPr/>
          </a:p>
        </p:txBody>
      </p:sp>
      <p:sp>
        <p:nvSpPr>
          <p:cNvPr id="165" name="Google Shape;165;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Get access to, and set up the VMs</a:t>
            </a:r>
            <a:endParaRPr/>
          </a:p>
          <a:p>
            <a:pPr indent="-317500" lvl="1" marL="914400" rtl="0" algn="l">
              <a:spcBef>
                <a:spcPts val="0"/>
              </a:spcBef>
              <a:spcAft>
                <a:spcPts val="0"/>
              </a:spcAft>
              <a:buSzPts val="1400"/>
              <a:buChar char="○"/>
            </a:pPr>
            <a:r>
              <a:rPr lang="en"/>
              <a:t>Installing Helics, pandapower, openDSS, git, visual studio so this box can be copied out for all members</a:t>
            </a:r>
            <a:endParaRPr/>
          </a:p>
          <a:p>
            <a:pPr indent="-342900" lvl="0" marL="457200" rtl="0" algn="l">
              <a:spcBef>
                <a:spcPts val="0"/>
              </a:spcBef>
              <a:spcAft>
                <a:spcPts val="0"/>
              </a:spcAft>
              <a:buSzPts val="1800"/>
              <a:buChar char="●"/>
            </a:pPr>
            <a:r>
              <a:rPr lang="en"/>
              <a:t>Create project plan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Timeline</a:t>
            </a:r>
            <a:endParaRPr/>
          </a:p>
        </p:txBody>
      </p:sp>
      <p:sp>
        <p:nvSpPr>
          <p:cNvPr id="61" name="Google Shape;61;p14"/>
          <p:cNvSpPr/>
          <p:nvPr/>
        </p:nvSpPr>
        <p:spPr>
          <a:xfrm>
            <a:off x="1974763" y="1669013"/>
            <a:ext cx="176400" cy="176400"/>
          </a:xfrm>
          <a:prstGeom prst="rect">
            <a:avLst/>
          </a:prstGeom>
          <a:solidFill>
            <a:srgbClr val="FF3366"/>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p:nvPr/>
        </p:nvSpPr>
        <p:spPr>
          <a:xfrm>
            <a:off x="3518938" y="1669013"/>
            <a:ext cx="176400" cy="176400"/>
          </a:xfrm>
          <a:prstGeom prst="rect">
            <a:avLst/>
          </a:prstGeom>
          <a:solidFill>
            <a:srgbClr val="FF3366"/>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4"/>
          <p:cNvSpPr txBox="1"/>
          <p:nvPr/>
        </p:nvSpPr>
        <p:spPr>
          <a:xfrm flipH="1">
            <a:off x="1156762" y="2169888"/>
            <a:ext cx="1812300" cy="5727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2000">
                <a:latin typeface="Outfit"/>
                <a:ea typeface="Outfit"/>
                <a:cs typeface="Outfit"/>
                <a:sym typeface="Outfit"/>
              </a:rPr>
              <a:t>Mon</a:t>
            </a:r>
            <a:endParaRPr b="1" sz="2000">
              <a:solidFill>
                <a:srgbClr val="000000"/>
              </a:solidFill>
              <a:latin typeface="Outfit"/>
              <a:ea typeface="Outfit"/>
              <a:cs typeface="Outfit"/>
              <a:sym typeface="Outfit"/>
            </a:endParaRPr>
          </a:p>
        </p:txBody>
      </p:sp>
      <p:sp>
        <p:nvSpPr>
          <p:cNvPr id="64" name="Google Shape;64;p14"/>
          <p:cNvSpPr txBox="1"/>
          <p:nvPr/>
        </p:nvSpPr>
        <p:spPr>
          <a:xfrm flipH="1">
            <a:off x="1156804" y="2666385"/>
            <a:ext cx="1812300" cy="319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n" sz="1200">
                <a:solidFill>
                  <a:srgbClr val="000000"/>
                </a:solidFill>
                <a:latin typeface="Assistant"/>
                <a:ea typeface="Assistant"/>
                <a:cs typeface="Assistant"/>
                <a:sym typeface="Assistant"/>
              </a:rPr>
              <a:t>Team meeting with Dr. Ravikumar</a:t>
            </a:r>
            <a:endParaRPr sz="1200">
              <a:solidFill>
                <a:srgbClr val="000000"/>
              </a:solidFill>
              <a:latin typeface="Assistant"/>
              <a:ea typeface="Assistant"/>
              <a:cs typeface="Assistant"/>
              <a:sym typeface="Assistant"/>
            </a:endParaRPr>
          </a:p>
          <a:p>
            <a:pPr indent="0" lvl="0" marL="0" rtl="0" algn="ctr">
              <a:spcBef>
                <a:spcPts val="0"/>
              </a:spcBef>
              <a:spcAft>
                <a:spcPts val="0"/>
              </a:spcAft>
              <a:buNone/>
            </a:pPr>
            <a:r>
              <a:t/>
            </a:r>
            <a:endParaRPr sz="1200">
              <a:latin typeface="Assistant"/>
              <a:ea typeface="Assistant"/>
              <a:cs typeface="Assistant"/>
              <a:sym typeface="Assistant"/>
            </a:endParaRPr>
          </a:p>
        </p:txBody>
      </p:sp>
      <p:sp>
        <p:nvSpPr>
          <p:cNvPr id="65" name="Google Shape;65;p14"/>
          <p:cNvSpPr txBox="1"/>
          <p:nvPr/>
        </p:nvSpPr>
        <p:spPr>
          <a:xfrm flipH="1">
            <a:off x="2700963" y="2169888"/>
            <a:ext cx="1812300" cy="5727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2000">
                <a:latin typeface="Outfit"/>
                <a:ea typeface="Outfit"/>
                <a:cs typeface="Outfit"/>
                <a:sym typeface="Outfit"/>
              </a:rPr>
              <a:t>Tues</a:t>
            </a:r>
            <a:endParaRPr b="1" sz="2000">
              <a:solidFill>
                <a:srgbClr val="000000"/>
              </a:solidFill>
              <a:latin typeface="Outfit"/>
              <a:ea typeface="Outfit"/>
              <a:cs typeface="Outfit"/>
              <a:sym typeface="Outfit"/>
            </a:endParaRPr>
          </a:p>
        </p:txBody>
      </p:sp>
      <p:sp>
        <p:nvSpPr>
          <p:cNvPr id="66" name="Google Shape;66;p14"/>
          <p:cNvSpPr txBox="1"/>
          <p:nvPr/>
        </p:nvSpPr>
        <p:spPr>
          <a:xfrm flipH="1">
            <a:off x="2700963" y="2666388"/>
            <a:ext cx="1812300" cy="319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n" sz="1200">
                <a:solidFill>
                  <a:srgbClr val="000000"/>
                </a:solidFill>
                <a:latin typeface="Assistant"/>
                <a:ea typeface="Assistant"/>
                <a:cs typeface="Assistant"/>
                <a:sym typeface="Assistant"/>
              </a:rPr>
              <a:t>Self-Work</a:t>
            </a:r>
            <a:endParaRPr sz="1200">
              <a:solidFill>
                <a:srgbClr val="000000"/>
              </a:solidFill>
              <a:latin typeface="Assistant"/>
              <a:ea typeface="Assistant"/>
              <a:cs typeface="Assistant"/>
              <a:sym typeface="Assistant"/>
            </a:endParaRPr>
          </a:p>
          <a:p>
            <a:pPr indent="0" lvl="0" marL="0" rtl="0" algn="ctr">
              <a:spcBef>
                <a:spcPts val="0"/>
              </a:spcBef>
              <a:spcAft>
                <a:spcPts val="0"/>
              </a:spcAft>
              <a:buNone/>
            </a:pPr>
            <a:r>
              <a:t/>
            </a:r>
            <a:endParaRPr sz="1200">
              <a:latin typeface="Assistant"/>
              <a:ea typeface="Assistant"/>
              <a:cs typeface="Assistant"/>
              <a:sym typeface="Assistant"/>
            </a:endParaRPr>
          </a:p>
        </p:txBody>
      </p:sp>
      <p:cxnSp>
        <p:nvCxnSpPr>
          <p:cNvPr id="67" name="Google Shape;67;p14"/>
          <p:cNvCxnSpPr>
            <a:endCxn id="62" idx="1"/>
          </p:cNvCxnSpPr>
          <p:nvPr/>
        </p:nvCxnSpPr>
        <p:spPr>
          <a:xfrm flipH="1" rot="10800000">
            <a:off x="2151238" y="1757213"/>
            <a:ext cx="1367700" cy="600"/>
          </a:xfrm>
          <a:prstGeom prst="straightConnector1">
            <a:avLst/>
          </a:prstGeom>
          <a:noFill/>
          <a:ln cap="flat" cmpd="sng" w="19050">
            <a:solidFill>
              <a:srgbClr val="000000"/>
            </a:solidFill>
            <a:prstDash val="solid"/>
            <a:round/>
            <a:headEnd len="med" w="med" type="none"/>
            <a:tailEnd len="med" w="med" type="none"/>
          </a:ln>
        </p:spPr>
      </p:cxnSp>
      <p:cxnSp>
        <p:nvCxnSpPr>
          <p:cNvPr id="68" name="Google Shape;68;p14"/>
          <p:cNvCxnSpPr>
            <a:stCxn id="61" idx="2"/>
            <a:endCxn id="63" idx="0"/>
          </p:cNvCxnSpPr>
          <p:nvPr/>
        </p:nvCxnSpPr>
        <p:spPr>
          <a:xfrm>
            <a:off x="2062963" y="1845413"/>
            <a:ext cx="0" cy="324600"/>
          </a:xfrm>
          <a:prstGeom prst="straightConnector1">
            <a:avLst/>
          </a:prstGeom>
          <a:noFill/>
          <a:ln cap="flat" cmpd="sng" w="19050">
            <a:solidFill>
              <a:srgbClr val="000000"/>
            </a:solidFill>
            <a:prstDash val="solid"/>
            <a:round/>
            <a:headEnd len="med" w="med" type="none"/>
            <a:tailEnd len="med" w="med" type="none"/>
          </a:ln>
        </p:spPr>
      </p:cxnSp>
      <p:cxnSp>
        <p:nvCxnSpPr>
          <p:cNvPr id="69" name="Google Shape;69;p14"/>
          <p:cNvCxnSpPr>
            <a:stCxn id="62" idx="2"/>
            <a:endCxn id="65" idx="0"/>
          </p:cNvCxnSpPr>
          <p:nvPr/>
        </p:nvCxnSpPr>
        <p:spPr>
          <a:xfrm>
            <a:off x="3607138" y="1845413"/>
            <a:ext cx="0" cy="324600"/>
          </a:xfrm>
          <a:prstGeom prst="straightConnector1">
            <a:avLst/>
          </a:prstGeom>
          <a:noFill/>
          <a:ln cap="flat" cmpd="sng" w="19050">
            <a:solidFill>
              <a:srgbClr val="000000"/>
            </a:solidFill>
            <a:prstDash val="solid"/>
            <a:round/>
            <a:headEnd len="med" w="med" type="none"/>
            <a:tailEnd len="med" w="med" type="none"/>
          </a:ln>
        </p:spPr>
      </p:cxnSp>
      <p:cxnSp>
        <p:nvCxnSpPr>
          <p:cNvPr id="70" name="Google Shape;70;p14"/>
          <p:cNvCxnSpPr/>
          <p:nvPr/>
        </p:nvCxnSpPr>
        <p:spPr>
          <a:xfrm flipH="1" rot="10800000">
            <a:off x="3695338" y="1756913"/>
            <a:ext cx="1367700" cy="600"/>
          </a:xfrm>
          <a:prstGeom prst="straightConnector1">
            <a:avLst/>
          </a:prstGeom>
          <a:noFill/>
          <a:ln cap="flat" cmpd="sng" w="19050">
            <a:solidFill>
              <a:srgbClr val="000000"/>
            </a:solidFill>
            <a:prstDash val="solid"/>
            <a:round/>
            <a:headEnd len="med" w="med" type="none"/>
            <a:tailEnd len="med" w="med" type="none"/>
          </a:ln>
        </p:spPr>
      </p:cxnSp>
      <p:sp>
        <p:nvSpPr>
          <p:cNvPr id="71" name="Google Shape;71;p14"/>
          <p:cNvSpPr/>
          <p:nvPr/>
        </p:nvSpPr>
        <p:spPr>
          <a:xfrm>
            <a:off x="5063225" y="1669013"/>
            <a:ext cx="176400" cy="176400"/>
          </a:xfrm>
          <a:prstGeom prst="rect">
            <a:avLst/>
          </a:prstGeom>
          <a:solidFill>
            <a:srgbClr val="FF3366"/>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4"/>
          <p:cNvSpPr/>
          <p:nvPr/>
        </p:nvSpPr>
        <p:spPr>
          <a:xfrm>
            <a:off x="6607400" y="1669013"/>
            <a:ext cx="176400" cy="176400"/>
          </a:xfrm>
          <a:prstGeom prst="rect">
            <a:avLst/>
          </a:prstGeom>
          <a:solidFill>
            <a:srgbClr val="FF3366"/>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4"/>
          <p:cNvSpPr txBox="1"/>
          <p:nvPr/>
        </p:nvSpPr>
        <p:spPr>
          <a:xfrm flipH="1">
            <a:off x="4245225" y="2169888"/>
            <a:ext cx="1812300" cy="5727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en" sz="2000">
                <a:solidFill>
                  <a:srgbClr val="000000"/>
                </a:solidFill>
                <a:latin typeface="Outfit"/>
                <a:ea typeface="Outfit"/>
                <a:cs typeface="Outfit"/>
                <a:sym typeface="Outfit"/>
              </a:rPr>
              <a:t>Wends</a:t>
            </a:r>
            <a:endParaRPr b="1" sz="2000">
              <a:solidFill>
                <a:srgbClr val="000000"/>
              </a:solidFill>
              <a:latin typeface="Outfit"/>
              <a:ea typeface="Outfit"/>
              <a:cs typeface="Outfit"/>
              <a:sym typeface="Outfit"/>
            </a:endParaRPr>
          </a:p>
        </p:txBody>
      </p:sp>
      <p:sp>
        <p:nvSpPr>
          <p:cNvPr id="74" name="Google Shape;74;p14"/>
          <p:cNvSpPr txBox="1"/>
          <p:nvPr/>
        </p:nvSpPr>
        <p:spPr>
          <a:xfrm flipH="1">
            <a:off x="4245267" y="2666385"/>
            <a:ext cx="1812300" cy="319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n" sz="1200">
                <a:solidFill>
                  <a:srgbClr val="000000"/>
                </a:solidFill>
                <a:latin typeface="Assistant"/>
                <a:ea typeface="Assistant"/>
                <a:cs typeface="Assistant"/>
                <a:sym typeface="Assistant"/>
              </a:rPr>
              <a:t>Team meetings with TA and team work time</a:t>
            </a:r>
            <a:endParaRPr sz="1200">
              <a:solidFill>
                <a:srgbClr val="000000"/>
              </a:solidFill>
              <a:latin typeface="Assistant"/>
              <a:ea typeface="Assistant"/>
              <a:cs typeface="Assistant"/>
              <a:sym typeface="Assistant"/>
            </a:endParaRPr>
          </a:p>
          <a:p>
            <a:pPr indent="0" lvl="0" marL="0" rtl="0" algn="ctr">
              <a:spcBef>
                <a:spcPts val="0"/>
              </a:spcBef>
              <a:spcAft>
                <a:spcPts val="0"/>
              </a:spcAft>
              <a:buNone/>
            </a:pPr>
            <a:r>
              <a:t/>
            </a:r>
            <a:endParaRPr sz="1200">
              <a:latin typeface="Assistant"/>
              <a:ea typeface="Assistant"/>
              <a:cs typeface="Assistant"/>
              <a:sym typeface="Assistant"/>
            </a:endParaRPr>
          </a:p>
        </p:txBody>
      </p:sp>
      <p:sp>
        <p:nvSpPr>
          <p:cNvPr id="75" name="Google Shape;75;p14"/>
          <p:cNvSpPr txBox="1"/>
          <p:nvPr/>
        </p:nvSpPr>
        <p:spPr>
          <a:xfrm flipH="1">
            <a:off x="5403925" y="2169900"/>
            <a:ext cx="2583300" cy="5727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2000">
                <a:solidFill>
                  <a:srgbClr val="000000"/>
                </a:solidFill>
                <a:latin typeface="Outfit"/>
                <a:ea typeface="Outfit"/>
                <a:cs typeface="Outfit"/>
                <a:sym typeface="Outfit"/>
              </a:rPr>
              <a:t>Fri-Sun</a:t>
            </a:r>
            <a:endParaRPr b="1" sz="2000">
              <a:latin typeface="Outfit"/>
              <a:ea typeface="Outfit"/>
              <a:cs typeface="Outfit"/>
              <a:sym typeface="Outfit"/>
            </a:endParaRPr>
          </a:p>
        </p:txBody>
      </p:sp>
      <p:sp>
        <p:nvSpPr>
          <p:cNvPr id="76" name="Google Shape;76;p14"/>
          <p:cNvSpPr txBox="1"/>
          <p:nvPr/>
        </p:nvSpPr>
        <p:spPr>
          <a:xfrm flipH="1">
            <a:off x="5789425" y="2666388"/>
            <a:ext cx="1812300" cy="319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n" sz="1200">
                <a:solidFill>
                  <a:srgbClr val="000000"/>
                </a:solidFill>
                <a:latin typeface="Assistant"/>
                <a:ea typeface="Assistant"/>
                <a:cs typeface="Assistant"/>
                <a:sym typeface="Assistant"/>
              </a:rPr>
              <a:t>Self-Work</a:t>
            </a:r>
            <a:endParaRPr sz="1200">
              <a:solidFill>
                <a:srgbClr val="000000"/>
              </a:solidFill>
              <a:latin typeface="Assistant"/>
              <a:ea typeface="Assistant"/>
              <a:cs typeface="Assistant"/>
              <a:sym typeface="Assistant"/>
            </a:endParaRPr>
          </a:p>
          <a:p>
            <a:pPr indent="0" lvl="0" marL="0" rtl="0" algn="ctr">
              <a:spcBef>
                <a:spcPts val="0"/>
              </a:spcBef>
              <a:spcAft>
                <a:spcPts val="0"/>
              </a:spcAft>
              <a:buNone/>
            </a:pPr>
            <a:r>
              <a:t/>
            </a:r>
            <a:endParaRPr sz="1200">
              <a:latin typeface="Assistant"/>
              <a:ea typeface="Assistant"/>
              <a:cs typeface="Assistant"/>
              <a:sym typeface="Assistant"/>
            </a:endParaRPr>
          </a:p>
        </p:txBody>
      </p:sp>
      <p:cxnSp>
        <p:nvCxnSpPr>
          <p:cNvPr id="77" name="Google Shape;77;p14"/>
          <p:cNvCxnSpPr>
            <a:endCxn id="72" idx="1"/>
          </p:cNvCxnSpPr>
          <p:nvPr/>
        </p:nvCxnSpPr>
        <p:spPr>
          <a:xfrm flipH="1" rot="10800000">
            <a:off x="5239700" y="1757213"/>
            <a:ext cx="1367700" cy="600"/>
          </a:xfrm>
          <a:prstGeom prst="straightConnector1">
            <a:avLst/>
          </a:prstGeom>
          <a:noFill/>
          <a:ln cap="flat" cmpd="sng" w="19050">
            <a:solidFill>
              <a:srgbClr val="000000"/>
            </a:solidFill>
            <a:prstDash val="solid"/>
            <a:round/>
            <a:headEnd len="med" w="med" type="none"/>
            <a:tailEnd len="med" w="med" type="none"/>
          </a:ln>
        </p:spPr>
      </p:cxnSp>
      <p:cxnSp>
        <p:nvCxnSpPr>
          <p:cNvPr id="78" name="Google Shape;78;p14"/>
          <p:cNvCxnSpPr>
            <a:stCxn id="71" idx="2"/>
            <a:endCxn id="73" idx="0"/>
          </p:cNvCxnSpPr>
          <p:nvPr/>
        </p:nvCxnSpPr>
        <p:spPr>
          <a:xfrm>
            <a:off x="5151425" y="1845413"/>
            <a:ext cx="0" cy="324600"/>
          </a:xfrm>
          <a:prstGeom prst="straightConnector1">
            <a:avLst/>
          </a:prstGeom>
          <a:noFill/>
          <a:ln cap="flat" cmpd="sng" w="19050">
            <a:solidFill>
              <a:srgbClr val="000000"/>
            </a:solidFill>
            <a:prstDash val="solid"/>
            <a:round/>
            <a:headEnd len="med" w="med" type="none"/>
            <a:tailEnd len="med" w="med" type="none"/>
          </a:ln>
        </p:spPr>
      </p:cxnSp>
      <p:cxnSp>
        <p:nvCxnSpPr>
          <p:cNvPr id="79" name="Google Shape;79;p14"/>
          <p:cNvCxnSpPr>
            <a:stCxn id="72" idx="2"/>
            <a:endCxn id="75" idx="0"/>
          </p:cNvCxnSpPr>
          <p:nvPr/>
        </p:nvCxnSpPr>
        <p:spPr>
          <a:xfrm>
            <a:off x="6695600" y="1845413"/>
            <a:ext cx="0" cy="324600"/>
          </a:xfrm>
          <a:prstGeom prst="straightConnector1">
            <a:avLst/>
          </a:prstGeom>
          <a:noFill/>
          <a:ln cap="flat" cmpd="sng" w="19050">
            <a:solidFill>
              <a:srgbClr val="000000"/>
            </a:solidFill>
            <a:prstDash val="solid"/>
            <a:round/>
            <a:headEnd len="med" w="med" type="none"/>
            <a:tailEnd len="med" w="med" type="none"/>
          </a:ln>
        </p:spPr>
      </p:cxnSp>
      <p:sp>
        <p:nvSpPr>
          <p:cNvPr id="80" name="Google Shape;80;p14"/>
          <p:cNvSpPr txBox="1"/>
          <p:nvPr/>
        </p:nvSpPr>
        <p:spPr>
          <a:xfrm flipH="1">
            <a:off x="3473042" y="3154673"/>
            <a:ext cx="1812300" cy="319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Assistant"/>
                <a:ea typeface="Assistant"/>
                <a:cs typeface="Assistant"/>
                <a:sym typeface="Assistant"/>
              </a:rPr>
              <a:t>Past Week</a:t>
            </a:r>
            <a:endParaRPr sz="1000">
              <a:solidFill>
                <a:srgbClr val="000000"/>
              </a:solidFill>
              <a:latin typeface="Assistant"/>
              <a:ea typeface="Assistant"/>
              <a:cs typeface="Assistant"/>
              <a:sym typeface="Assistan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Recap &amp; Feedback</a:t>
            </a:r>
            <a:endParaRPr/>
          </a:p>
        </p:txBody>
      </p:sp>
      <p:sp>
        <p:nvSpPr>
          <p:cNvPr id="86" name="Google Shape;8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Met with Dr. Gelli Ravikumar and every member presented for 5 minutes regarding their understanding of Helics.</a:t>
            </a:r>
            <a:endParaRPr/>
          </a:p>
          <a:p>
            <a:pPr indent="-342900" lvl="0" marL="457200" rtl="0" algn="l">
              <a:spcBef>
                <a:spcPts val="0"/>
              </a:spcBef>
              <a:spcAft>
                <a:spcPts val="0"/>
              </a:spcAft>
              <a:buSzPts val="1800"/>
              <a:buChar char="●"/>
            </a:pPr>
            <a:r>
              <a:rPr lang="en"/>
              <a:t>Met with our TA to discuss next week’s assignments:</a:t>
            </a:r>
            <a:endParaRPr/>
          </a:p>
          <a:p>
            <a:pPr indent="-317500" lvl="1" marL="914400" rtl="0" algn="l">
              <a:spcBef>
                <a:spcPts val="0"/>
              </a:spcBef>
              <a:spcAft>
                <a:spcPts val="0"/>
              </a:spcAft>
              <a:buSzPts val="1400"/>
              <a:buChar char="○"/>
            </a:pPr>
            <a:r>
              <a:rPr lang="en"/>
              <a:t>Project plan assignment and lightning talk</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Overview of Work</a:t>
            </a:r>
            <a:endParaRPr/>
          </a:p>
        </p:txBody>
      </p:sp>
      <p:sp>
        <p:nvSpPr>
          <p:cNvPr id="92" name="Google Shape;92;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Explore CyHELICS, pandapower, and OpenDSS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Actual Work</a:t>
            </a:r>
            <a:endParaRPr/>
          </a:p>
        </p:txBody>
      </p:sp>
      <p:sp>
        <p:nvSpPr>
          <p:cNvPr id="98" name="Google Shape;98;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Met as a group to review last week’s advisor meeting</a:t>
            </a:r>
            <a:endParaRPr/>
          </a:p>
          <a:p>
            <a:pPr indent="-342900" lvl="0" marL="457200" rtl="0" algn="l">
              <a:spcBef>
                <a:spcPts val="0"/>
              </a:spcBef>
              <a:spcAft>
                <a:spcPts val="0"/>
              </a:spcAft>
              <a:buSzPts val="1800"/>
              <a:buChar char="●"/>
            </a:pPr>
            <a:r>
              <a:rPr lang="en"/>
              <a:t>Talked over the preamble and team contract</a:t>
            </a:r>
            <a:endParaRPr/>
          </a:p>
          <a:p>
            <a:pPr indent="-342900" lvl="0" marL="457200" rtl="0" algn="l">
              <a:spcBef>
                <a:spcPts val="0"/>
              </a:spcBef>
              <a:spcAft>
                <a:spcPts val="0"/>
              </a:spcAft>
              <a:buSzPts val="1800"/>
              <a:buChar char="●"/>
            </a:pPr>
            <a:r>
              <a:rPr lang="en"/>
              <a:t>Started exploring Helics and Pandapower</a:t>
            </a:r>
            <a:endParaRPr/>
          </a:p>
          <a:p>
            <a:pPr indent="-317500" lvl="1" marL="914400" rtl="0" algn="l">
              <a:spcBef>
                <a:spcPts val="0"/>
              </a:spcBef>
              <a:spcAft>
                <a:spcPts val="0"/>
              </a:spcAft>
              <a:buSzPts val="1400"/>
              <a:buChar char="○"/>
            </a:pPr>
            <a:r>
              <a:rPr lang="en"/>
              <a:t>Got Pandapower to run a basic example that they had on their website</a:t>
            </a:r>
            <a:endParaRPr/>
          </a:p>
          <a:p>
            <a:pPr indent="-342900" lvl="0" marL="457200" rtl="0" algn="l">
              <a:spcBef>
                <a:spcPts val="0"/>
              </a:spcBef>
              <a:spcAft>
                <a:spcPts val="0"/>
              </a:spcAft>
              <a:buSzPts val="1800"/>
              <a:buChar char="●"/>
            </a:pPr>
            <a:r>
              <a:rPr lang="en"/>
              <a:t>Talked over possible power grid designs and OpenDSS</a:t>
            </a:r>
            <a:endParaRPr/>
          </a:p>
          <a:p>
            <a:pPr indent="-342900" lvl="0" marL="457200" rtl="0" algn="l">
              <a:spcBef>
                <a:spcPts val="0"/>
              </a:spcBef>
              <a:spcAft>
                <a:spcPts val="0"/>
              </a:spcAft>
              <a:buSzPts val="1800"/>
              <a:buChar char="●"/>
            </a:pPr>
            <a:r>
              <a:rPr lang="en"/>
              <a:t>Talked over the broad scope of the project and what we want to focus on this semester</a:t>
            </a:r>
            <a:endParaRPr/>
          </a:p>
          <a:p>
            <a:pPr indent="-317500" lvl="1" marL="914400" rtl="0" algn="l">
              <a:spcBef>
                <a:spcPts val="0"/>
              </a:spcBef>
              <a:spcAft>
                <a:spcPts val="0"/>
              </a:spcAft>
              <a:buSzPts val="1400"/>
              <a:buChar char="○"/>
            </a:pPr>
            <a:r>
              <a:rPr lang="en"/>
              <a:t>We want to try and get the power grid stuff as much done as possible this semester to make next semester easier to jump into.</a:t>
            </a:r>
            <a:endParaRPr/>
          </a:p>
          <a:p>
            <a:pPr indent="-342900" lvl="0" marL="457200" rtl="0" algn="l">
              <a:spcBef>
                <a:spcPts val="0"/>
              </a:spcBef>
              <a:spcAft>
                <a:spcPts val="0"/>
              </a:spcAft>
              <a:buSzPts val="1800"/>
              <a:buChar char="●"/>
            </a:pPr>
            <a:r>
              <a:rPr lang="en"/>
              <a:t>Messed with Security Onion (partially did this for the CDC. This was all I had time for this last week so I won’t submit audio for the update - Tyler)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Zach - Work </a:t>
            </a:r>
            <a:endParaRPr/>
          </a:p>
        </p:txBody>
      </p:sp>
      <p:sp>
        <p:nvSpPr>
          <p:cNvPr id="104" name="Google Shape;104;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HELICS Installation &amp; Examples: </a:t>
            </a:r>
            <a:endParaRPr/>
          </a:p>
          <a:p>
            <a:pPr indent="-342900" lvl="0" marL="457200" rtl="0" algn="l">
              <a:spcBef>
                <a:spcPts val="1200"/>
              </a:spcBef>
              <a:spcAft>
                <a:spcPts val="0"/>
              </a:spcAft>
              <a:buSzPts val="1800"/>
              <a:buChar char="-"/>
            </a:pPr>
            <a:r>
              <a:rPr lang="en"/>
              <a:t>Successfully installed HELICS on my test VM </a:t>
            </a:r>
            <a:endParaRPr/>
          </a:p>
          <a:p>
            <a:pPr indent="-342900" lvl="0" marL="457200" rtl="0" algn="l">
              <a:spcBef>
                <a:spcPts val="0"/>
              </a:spcBef>
              <a:spcAft>
                <a:spcPts val="0"/>
              </a:spcAft>
              <a:buSzPts val="1800"/>
              <a:buChar char="-"/>
            </a:pPr>
            <a:r>
              <a:rPr lang="en"/>
              <a:t>Ran </a:t>
            </a:r>
            <a:r>
              <a:rPr lang="en"/>
              <a:t>through</a:t>
            </a:r>
            <a:r>
              <a:rPr lang="en"/>
              <a:t> a few HELICS examples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Zach - Future Work </a:t>
            </a:r>
            <a:endParaRPr/>
          </a:p>
        </p:txBody>
      </p:sp>
      <p:sp>
        <p:nvSpPr>
          <p:cNvPr id="110" name="Google Shape;110;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Connect HELICS / Panda Power</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en"/>
              <a:t>Continue working with Pand Power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Kaya - Work</a:t>
            </a:r>
            <a:endParaRPr/>
          </a:p>
        </p:txBody>
      </p:sp>
      <p:sp>
        <p:nvSpPr>
          <p:cNvPr id="116" name="Google Shape;116;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Ran Helics on a VM</a:t>
            </a:r>
            <a:endParaRPr/>
          </a:p>
          <a:p>
            <a:pPr indent="-310832" lvl="1" marL="914400" rtl="0" algn="l">
              <a:spcBef>
                <a:spcPts val="0"/>
              </a:spcBef>
              <a:spcAft>
                <a:spcPts val="0"/>
              </a:spcAft>
              <a:buSzPct val="100000"/>
              <a:buChar char="○"/>
            </a:pPr>
            <a:r>
              <a:rPr lang="en"/>
              <a:t>Encountered issues with running it, had to edit the json file (changed exec field in fundamental_default_runner_ since my python command is different), then it worked fine.</a:t>
            </a:r>
            <a:endParaRPr/>
          </a:p>
          <a:p>
            <a:pPr indent="-334327" lvl="0" marL="457200" rtl="0" algn="l">
              <a:spcBef>
                <a:spcPts val="0"/>
              </a:spcBef>
              <a:spcAft>
                <a:spcPts val="0"/>
              </a:spcAft>
              <a:buSzPct val="100000"/>
              <a:buChar char="●"/>
            </a:pPr>
            <a:r>
              <a:rPr lang="en"/>
              <a:t>Downloaded and experimenting with pandapower</a:t>
            </a:r>
            <a:endParaRPr/>
          </a:p>
          <a:p>
            <a:pPr indent="-310832" lvl="1" marL="914400" rtl="0" algn="l">
              <a:spcBef>
                <a:spcPts val="0"/>
              </a:spcBef>
              <a:spcAft>
                <a:spcPts val="0"/>
              </a:spcAft>
              <a:buSzPct val="100000"/>
              <a:buChar char="○"/>
            </a:pPr>
            <a:r>
              <a:rPr lang="en"/>
              <a:t>Tests to see if it installed correctly runs fine</a:t>
            </a:r>
            <a:endParaRPr/>
          </a:p>
          <a:p>
            <a:pPr indent="-310832" lvl="1" marL="914400" rtl="0" algn="l">
              <a:spcBef>
                <a:spcPts val="0"/>
              </a:spcBef>
              <a:spcAft>
                <a:spcPts val="0"/>
              </a:spcAft>
              <a:buSzPct val="100000"/>
              <a:buChar char="○"/>
            </a:pPr>
            <a:r>
              <a:rPr lang="en"/>
              <a:t>Beginner’s program example has a circular imports error</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334327" lvl="0" marL="457200" rtl="0" algn="l">
              <a:spcBef>
                <a:spcPts val="1200"/>
              </a:spcBef>
              <a:spcAft>
                <a:spcPts val="0"/>
              </a:spcAft>
              <a:buSzPct val="100000"/>
              <a:buChar char="●"/>
            </a:pPr>
            <a:r>
              <a:rPr lang="en"/>
              <a:t>Started reading the user manual for OpenDSS</a:t>
            </a:r>
            <a:endParaRPr/>
          </a:p>
          <a:p>
            <a:pPr indent="-310832" lvl="1" marL="914400" rtl="0" algn="l">
              <a:spcBef>
                <a:spcPts val="0"/>
              </a:spcBef>
              <a:spcAft>
                <a:spcPts val="0"/>
              </a:spcAft>
              <a:buSzPct val="100000"/>
              <a:buChar char="○"/>
            </a:pPr>
            <a:r>
              <a:rPr lang="en"/>
              <a:t>P</a:t>
            </a:r>
            <a:r>
              <a:rPr lang="en"/>
              <a:t>ower system harmonics analysis tool, even though it's most often used as a power flow program.</a:t>
            </a:r>
            <a:endParaRPr/>
          </a:p>
          <a:p>
            <a:pPr indent="-310832" lvl="1" marL="914400" rtl="0" algn="l">
              <a:spcBef>
                <a:spcPts val="0"/>
              </a:spcBef>
              <a:spcAft>
                <a:spcPts val="0"/>
              </a:spcAft>
              <a:buSzPct val="100000"/>
              <a:buChar char="○"/>
            </a:pPr>
            <a:r>
              <a:rPr lang="en"/>
              <a:t>Designed to perform nearly all aspects of distribution planning for distributed generation.</a:t>
            </a:r>
            <a:endParaRPr/>
          </a:p>
        </p:txBody>
      </p:sp>
      <p:pic>
        <p:nvPicPr>
          <p:cNvPr id="117" name="Google Shape;117;p20"/>
          <p:cNvPicPr preferRelativeResize="0"/>
          <p:nvPr/>
        </p:nvPicPr>
        <p:blipFill>
          <a:blip r:embed="rId3">
            <a:alphaModFix/>
          </a:blip>
          <a:stretch>
            <a:fillRect/>
          </a:stretch>
        </p:blipFill>
        <p:spPr>
          <a:xfrm>
            <a:off x="1321575" y="2571750"/>
            <a:ext cx="3491025" cy="1096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Tommy- Work</a:t>
            </a:r>
            <a:endParaRPr/>
          </a:p>
        </p:txBody>
      </p:sp>
      <p:sp>
        <p:nvSpPr>
          <p:cNvPr id="123" name="Google Shape;12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1300"/>
              <a:t>PandaPower:</a:t>
            </a:r>
            <a:endParaRPr sz="1300"/>
          </a:p>
          <a:p>
            <a:pPr indent="-311150" lvl="0" marL="457200" rtl="0" algn="l">
              <a:spcBef>
                <a:spcPts val="1200"/>
              </a:spcBef>
              <a:spcAft>
                <a:spcPts val="0"/>
              </a:spcAft>
              <a:buSzPts val="1300"/>
              <a:buChar char="●"/>
            </a:pPr>
            <a:r>
              <a:rPr lang="en" sz="1300"/>
              <a:t>Performance of panda power is much faster than MATPOWER and PYPOWER </a:t>
            </a:r>
            <a:r>
              <a:rPr lang="en" sz="1300"/>
              <a:t>especially</a:t>
            </a:r>
            <a:r>
              <a:rPr lang="en" sz="1300"/>
              <a:t> for larger bus grid models</a:t>
            </a:r>
            <a:endParaRPr sz="1300"/>
          </a:p>
          <a:p>
            <a:pPr indent="-311150" lvl="0" marL="457200" rtl="0" algn="l">
              <a:spcBef>
                <a:spcPts val="0"/>
              </a:spcBef>
              <a:spcAft>
                <a:spcPts val="0"/>
              </a:spcAft>
              <a:buSzPts val="1300"/>
              <a:buChar char="●"/>
            </a:pPr>
            <a:r>
              <a:rPr lang="en" sz="1300"/>
              <a:t>P</a:t>
            </a:r>
            <a:r>
              <a:rPr lang="en" sz="1300"/>
              <a:t>andapower is tested with pytest. The tests also include automatic validation of pandapower results from power flow or short circuit calculations against commercial software, to ensure that the implementation is correct.</a:t>
            </a:r>
            <a:endParaRPr sz="1300"/>
          </a:p>
          <a:p>
            <a:pPr indent="-311150" lvl="0" marL="457200" rtl="0" algn="l">
              <a:spcBef>
                <a:spcPts val="0"/>
              </a:spcBef>
              <a:spcAft>
                <a:spcPts val="0"/>
              </a:spcAft>
              <a:buSzPts val="1300"/>
              <a:buChar char="●"/>
            </a:pPr>
            <a:r>
              <a:rPr lang="en" sz="1300"/>
              <a:t>Validates model using DIgSILENT PowerFactory or PSS Sincal to ensure load flow deviations do not surpass tolerances</a:t>
            </a:r>
            <a:endParaRPr sz="1300"/>
          </a:p>
          <a:p>
            <a:pPr indent="-311150" lvl="1" marL="914400" rtl="0" algn="l">
              <a:spcBef>
                <a:spcPts val="0"/>
              </a:spcBef>
              <a:spcAft>
                <a:spcPts val="0"/>
              </a:spcAft>
              <a:buSzPts val="1300"/>
              <a:buChar char="○"/>
            </a:pPr>
            <a:r>
              <a:rPr lang="en" sz="1300"/>
              <a:t>Will good be good to double check our grid model</a:t>
            </a:r>
            <a:endParaRPr sz="1300"/>
          </a:p>
          <a:p>
            <a:pPr indent="0" lvl="0" marL="0" rtl="0" algn="l">
              <a:spcBef>
                <a:spcPts val="1200"/>
              </a:spcBef>
              <a:spcAft>
                <a:spcPts val="0"/>
              </a:spcAft>
              <a:buNone/>
            </a:pPr>
            <a:r>
              <a:rPr lang="en" sz="1300"/>
              <a:t>OpenDSS:</a:t>
            </a:r>
            <a:endParaRPr sz="1300"/>
          </a:p>
          <a:p>
            <a:pPr indent="-311150" lvl="0" marL="457200" rtl="0" algn="l">
              <a:spcBef>
                <a:spcPts val="1200"/>
              </a:spcBef>
              <a:spcAft>
                <a:spcPts val="0"/>
              </a:spcAft>
              <a:buSzPts val="1300"/>
              <a:buChar char="●"/>
            </a:pPr>
            <a:r>
              <a:rPr lang="en" sz="1300"/>
              <a:t>Began to read more in depth on OpenDSS</a:t>
            </a:r>
            <a:endParaRPr sz="1300"/>
          </a:p>
          <a:p>
            <a:pPr indent="-311150" lvl="1" marL="914400" rtl="0" algn="l">
              <a:spcBef>
                <a:spcPts val="0"/>
              </a:spcBef>
              <a:spcAft>
                <a:spcPts val="0"/>
              </a:spcAft>
              <a:buSzPts val="1300"/>
              <a:buChar char="○"/>
            </a:pPr>
            <a:r>
              <a:rPr lang="en" sz="1300"/>
              <a:t>Found a Cheat Sheet made by the creators with commonly used commands and descriptions of the command</a:t>
            </a:r>
            <a:endParaRPr sz="15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